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78" r:id="rId5"/>
    <p:sldId id="325" r:id="rId6"/>
    <p:sldId id="550" r:id="rId7"/>
    <p:sldId id="276" r:id="rId8"/>
    <p:sldId id="284" r:id="rId9"/>
    <p:sldId id="304" r:id="rId10"/>
    <p:sldId id="286" r:id="rId11"/>
    <p:sldId id="306" r:id="rId12"/>
    <p:sldId id="309" r:id="rId13"/>
    <p:sldId id="552" r:id="rId14"/>
    <p:sldId id="287" r:id="rId15"/>
    <p:sldId id="308" r:id="rId16"/>
    <p:sldId id="310" r:id="rId17"/>
    <p:sldId id="553" r:id="rId18"/>
    <p:sldId id="293" r:id="rId19"/>
    <p:sldId id="317" r:id="rId20"/>
    <p:sldId id="319" r:id="rId21"/>
    <p:sldId id="554" r:id="rId22"/>
    <p:sldId id="290" r:id="rId23"/>
    <p:sldId id="318" r:id="rId24"/>
    <p:sldId id="312" r:id="rId25"/>
    <p:sldId id="555" r:id="rId26"/>
    <p:sldId id="291" r:id="rId27"/>
    <p:sldId id="320" r:id="rId28"/>
    <p:sldId id="313" r:id="rId29"/>
    <p:sldId id="556" r:id="rId30"/>
    <p:sldId id="295" r:id="rId31"/>
    <p:sldId id="321" r:id="rId32"/>
    <p:sldId id="314" r:id="rId33"/>
    <p:sldId id="557" r:id="rId34"/>
    <p:sldId id="296" r:id="rId35"/>
    <p:sldId id="322" r:id="rId36"/>
    <p:sldId id="315" r:id="rId37"/>
    <p:sldId id="558" r:id="rId38"/>
    <p:sldId id="297" r:id="rId39"/>
    <p:sldId id="324" r:id="rId40"/>
    <p:sldId id="316" r:id="rId41"/>
    <p:sldId id="559" r:id="rId42"/>
    <p:sldId id="298" r:id="rId43"/>
    <p:sldId id="323" r:id="rId44"/>
    <p:sldId id="289" r:id="rId45"/>
    <p:sldId id="56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02945"/>
    <a:srgbClr val="804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2" autoAdjust="0"/>
    <p:restoredTop sz="70862" autoAdjust="0"/>
  </p:normalViewPr>
  <p:slideViewPr>
    <p:cSldViewPr snapToGrid="0">
      <p:cViewPr varScale="1">
        <p:scale>
          <a:sx n="72" d="100"/>
          <a:sy n="72" d="100"/>
        </p:scale>
        <p:origin x="10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get Postuma" userId="75813955-318c-4def-a024-b6dcb1f5d759" providerId="ADAL" clId="{390711C5-C8DA-4AA7-8D4B-ABF713904C24}"/>
    <pc:docChg chg="delSld">
      <pc:chgData name="Bridget Postuma" userId="75813955-318c-4def-a024-b6dcb1f5d759" providerId="ADAL" clId="{390711C5-C8DA-4AA7-8D4B-ABF713904C24}" dt="2023-02-11T01:32:33.433" v="0" actId="47"/>
      <pc:docMkLst>
        <pc:docMk/>
      </pc:docMkLst>
      <pc:sldChg chg="del">
        <pc:chgData name="Bridget Postuma" userId="75813955-318c-4def-a024-b6dcb1f5d759" providerId="ADAL" clId="{390711C5-C8DA-4AA7-8D4B-ABF713904C24}" dt="2023-02-11T01:32:33.433" v="0" actId="47"/>
        <pc:sldMkLst>
          <pc:docMk/>
          <pc:sldMk cId="4007767657" sldId="5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73891-6538-430A-B9B3-FD6392322087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94AB1-EDF4-4DF7-B20B-25C333F4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2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we are learning this week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03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41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products and services that create value for a specific customer segment</a:t>
            </a:r>
          </a:p>
          <a:p>
            <a:r>
              <a:rPr lang="en-US" dirty="0"/>
              <a:t>The reason customers go to you over another company</a:t>
            </a:r>
          </a:p>
          <a:p>
            <a:r>
              <a:rPr lang="en-US" dirty="0"/>
              <a:t>It solves a customer problem or satisfies a need</a:t>
            </a:r>
          </a:p>
          <a:p>
            <a:r>
              <a:rPr lang="en-US" b="1" baseline="0" dirty="0"/>
              <a:t>- Examples: Newness – </a:t>
            </a:r>
            <a:r>
              <a:rPr lang="en-US" b="0" baseline="0" dirty="0"/>
              <a:t>solves a new need that customers didn’t know they needed</a:t>
            </a:r>
            <a:r>
              <a:rPr lang="en-US" b="1" baseline="0" dirty="0"/>
              <a:t>, Performance </a:t>
            </a:r>
            <a:r>
              <a:rPr lang="en-US" b="0" baseline="0" dirty="0"/>
              <a:t>– improving a product</a:t>
            </a:r>
            <a:r>
              <a:rPr lang="en-US" b="1" baseline="0" dirty="0"/>
              <a:t>, customization – </a:t>
            </a:r>
            <a:r>
              <a:rPr lang="en-US" b="0" baseline="0" dirty="0"/>
              <a:t>ability to customize a product, </a:t>
            </a:r>
            <a:r>
              <a:rPr lang="en-US" b="1" baseline="0" dirty="0"/>
              <a:t>Price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33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8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87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82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How a company communicates with and reaches its customer segments to deliver the value proposition</a:t>
            </a:r>
          </a:p>
          <a:p>
            <a:r>
              <a:rPr lang="en-US" sz="1200" dirty="0"/>
              <a:t>customer touch points, which play an important role in the customer experience</a:t>
            </a:r>
          </a:p>
          <a:p>
            <a:r>
              <a:rPr lang="en-US" sz="1200" dirty="0"/>
              <a:t>How do your customer segments want to be reached, </a:t>
            </a:r>
          </a:p>
          <a:p>
            <a:r>
              <a:rPr lang="en-US" sz="1200" b="1" dirty="0"/>
              <a:t>Examples: Salesforce,</a:t>
            </a:r>
            <a:r>
              <a:rPr lang="en-US" sz="1200" b="1" baseline="0" dirty="0"/>
              <a:t> </a:t>
            </a:r>
            <a:r>
              <a:rPr lang="en-US" sz="1200" b="1" baseline="0" dirty="0" err="1"/>
              <a:t>websales</a:t>
            </a:r>
            <a:r>
              <a:rPr lang="en-US" sz="1200" b="1" baseline="0" dirty="0"/>
              <a:t>, direct </a:t>
            </a:r>
            <a:r>
              <a:rPr lang="en-US" sz="1200" b="0" baseline="0" dirty="0"/>
              <a:t>– sales force</a:t>
            </a:r>
            <a:r>
              <a:rPr lang="en-US" sz="1200" b="1" baseline="0" dirty="0"/>
              <a:t>, indirect </a:t>
            </a:r>
            <a:r>
              <a:rPr lang="en-US" sz="1200" b="0" baseline="0" dirty="0"/>
              <a:t>– partner stores. </a:t>
            </a:r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0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99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6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12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 types of relationships  a company establishes with a specific customer segment</a:t>
            </a:r>
          </a:p>
          <a:p>
            <a:r>
              <a:rPr lang="en-US" sz="1200" dirty="0"/>
              <a:t>Can range from personal to automated</a:t>
            </a:r>
          </a:p>
          <a:p>
            <a:r>
              <a:rPr lang="en-US" sz="1200" dirty="0"/>
              <a:t>What type of relationship do your customers expect? Personal assistance, self-serve, automated, etc. </a:t>
            </a:r>
          </a:p>
          <a:p>
            <a:r>
              <a:rPr lang="en-US" sz="1200" dirty="0"/>
              <a:t>Can change for each customer segment – old</a:t>
            </a:r>
            <a:r>
              <a:rPr lang="en-US" sz="1200" baseline="0" dirty="0"/>
              <a:t> people vs. young people </a:t>
            </a:r>
            <a:endParaRPr lang="en-US" sz="1200" dirty="0"/>
          </a:p>
          <a:p>
            <a:r>
              <a:rPr lang="en-US" b="1" dirty="0"/>
              <a:t>-</a:t>
            </a:r>
            <a:r>
              <a:rPr lang="en-US" b="1" baseline="0" dirty="0"/>
              <a:t> Examples: Personal assistance, self-service, Communities (good for tech businesses)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Ask each</a:t>
            </a:r>
            <a:r>
              <a:rPr lang="en-US" baseline="0" dirty="0"/>
              <a:t> participant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60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20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69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04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 cash a company generates from each customer segment </a:t>
            </a:r>
          </a:p>
          <a:p>
            <a:r>
              <a:rPr lang="en-US" sz="1200" dirty="0"/>
              <a:t>What is the customer truly willing to pay</a:t>
            </a:r>
          </a:p>
          <a:p>
            <a:r>
              <a:rPr lang="en-US" sz="1200" dirty="0"/>
              <a:t>Is there one or more revenue streams</a:t>
            </a:r>
          </a:p>
          <a:p>
            <a:r>
              <a:rPr lang="en-US" dirty="0"/>
              <a:t>-</a:t>
            </a:r>
            <a:r>
              <a:rPr lang="en-US" baseline="0" dirty="0"/>
              <a:t> </a:t>
            </a:r>
            <a:r>
              <a:rPr lang="en-US" b="1" baseline="0" dirty="0"/>
              <a:t>Examples: asset sale – </a:t>
            </a:r>
            <a:r>
              <a:rPr lang="en-US" b="0" baseline="0" dirty="0"/>
              <a:t>selling  a product </a:t>
            </a:r>
            <a:r>
              <a:rPr lang="en-US" b="1" baseline="0" dirty="0"/>
              <a:t>, usage fee – </a:t>
            </a:r>
            <a:r>
              <a:rPr lang="en-US" b="0" baseline="0" dirty="0"/>
              <a:t>phone example, </a:t>
            </a:r>
            <a:r>
              <a:rPr lang="en-US" b="1" baseline="0" dirty="0"/>
              <a:t>subscription fees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51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06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69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07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important assests required to make your business model work</a:t>
            </a:r>
          </a:p>
          <a:p>
            <a:r>
              <a:rPr lang="en-US" b="1" dirty="0"/>
              <a:t>- Examples:</a:t>
            </a:r>
            <a:r>
              <a:rPr lang="en-US" b="1" baseline="0" dirty="0"/>
              <a:t> </a:t>
            </a:r>
            <a:r>
              <a:rPr lang="en-US" b="1" dirty="0"/>
              <a:t>physical </a:t>
            </a:r>
            <a:r>
              <a:rPr lang="en-US" b="0" dirty="0"/>
              <a:t>–manufacturing facilities,</a:t>
            </a:r>
            <a:r>
              <a:rPr lang="en-US" b="1" dirty="0"/>
              <a:t> financial –</a:t>
            </a:r>
            <a:r>
              <a:rPr lang="en-US" b="0" dirty="0"/>
              <a:t> cash </a:t>
            </a:r>
            <a:r>
              <a:rPr lang="en-US" b="1" dirty="0"/>
              <a:t>, human – </a:t>
            </a:r>
            <a:r>
              <a:rPr lang="en-US" b="0" dirty="0"/>
              <a:t>staff ex</a:t>
            </a:r>
            <a:r>
              <a:rPr lang="en-US" b="0" baseline="0" dirty="0"/>
              <a:t> – sales force</a:t>
            </a:r>
            <a:endParaRPr lang="en-US" b="1" dirty="0"/>
          </a:p>
          <a:p>
            <a:r>
              <a:rPr lang="en-US" dirty="0"/>
              <a:t>What resources does your value proposition, distribution channels, customer relationships, revenue streams, </a:t>
            </a:r>
            <a:r>
              <a:rPr lang="en-US" dirty="0" err="1"/>
              <a:t>etc</a:t>
            </a:r>
            <a:r>
              <a:rPr lang="en-US" dirty="0"/>
              <a:t> need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35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20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7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Ask each</a:t>
            </a:r>
            <a:r>
              <a:rPr lang="en-US" baseline="0" dirty="0"/>
              <a:t> participant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104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608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important things a company must do to make its business model work</a:t>
            </a:r>
          </a:p>
          <a:p>
            <a:r>
              <a:rPr lang="en-US" dirty="0"/>
              <a:t>What must you do to operate successfully and reach key markets, maintain customers, earn revenue, etc. </a:t>
            </a:r>
          </a:p>
          <a:p>
            <a:r>
              <a:rPr lang="en-US" b="1" dirty="0"/>
              <a:t>- Examples: Production – </a:t>
            </a:r>
            <a:r>
              <a:rPr lang="en-US" b="0" dirty="0"/>
              <a:t>to</a:t>
            </a:r>
            <a:r>
              <a:rPr lang="en-US" b="0" baseline="0" dirty="0"/>
              <a:t> deliver high end products</a:t>
            </a:r>
            <a:r>
              <a:rPr lang="en-US" b="1" dirty="0"/>
              <a:t>, Problem</a:t>
            </a:r>
            <a:r>
              <a:rPr lang="en-US" b="1" baseline="0" dirty="0"/>
              <a:t> solving – </a:t>
            </a:r>
            <a:r>
              <a:rPr lang="en-US" b="0" baseline="0" dirty="0"/>
              <a:t>new solutions to customer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752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137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072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7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network of suppliers and partners that make the business model work</a:t>
            </a:r>
          </a:p>
          <a:p>
            <a:r>
              <a:rPr lang="en-US" dirty="0"/>
              <a:t>Help to optimize the business model, reduce risk, and acquire resources</a:t>
            </a:r>
          </a:p>
          <a:p>
            <a:r>
              <a:rPr lang="en-US" b="1" dirty="0"/>
              <a:t>- Examples:</a:t>
            </a:r>
            <a:r>
              <a:rPr lang="en-US" b="1" baseline="0" dirty="0"/>
              <a:t> strategic alliance- </a:t>
            </a:r>
            <a:r>
              <a:rPr lang="en-US" b="0" baseline="0" dirty="0"/>
              <a:t>between non-competitors, </a:t>
            </a:r>
            <a:r>
              <a:rPr lang="en-US" b="1" baseline="0" dirty="0"/>
              <a:t>joint venture </a:t>
            </a:r>
            <a:r>
              <a:rPr lang="en-US" b="0" baseline="0" dirty="0"/>
              <a:t>– develop a new business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968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437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290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99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cost</a:t>
            </a:r>
            <a:r>
              <a:rPr lang="en-US" baseline="0" dirty="0"/>
              <a:t> structure describes all the costs incurred to operate a business model. </a:t>
            </a:r>
          </a:p>
          <a:p>
            <a:r>
              <a:rPr lang="en-US" b="1" baseline="0" dirty="0"/>
              <a:t>- Examples: Cost-driven </a:t>
            </a:r>
            <a:r>
              <a:rPr lang="en-US" b="0" baseline="0" dirty="0"/>
              <a:t>(minimizing costs anywhere no frills, ), </a:t>
            </a:r>
            <a:r>
              <a:rPr lang="en-US" b="1" baseline="0" dirty="0"/>
              <a:t>value-driven </a:t>
            </a:r>
            <a:r>
              <a:rPr lang="en-US" b="0" baseline="0" dirty="0"/>
              <a:t>(luxury products</a:t>
            </a:r>
            <a:r>
              <a:rPr lang="en-US" b="0" baseline="0"/>
              <a:t>),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9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Business Model</a:t>
            </a:r>
            <a:r>
              <a:rPr lang="en-US" baseline="0" dirty="0"/>
              <a:t> Canvas that we will be working through. It has prompting questions to help you to answer each block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281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532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806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19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blocks.</a:t>
            </a:r>
            <a:r>
              <a:rPr lang="en-US" baseline="0" dirty="0"/>
              <a:t> Road map from where you are to where you need to be.</a:t>
            </a:r>
          </a:p>
          <a:p>
            <a:endParaRPr lang="en-US" baseline="0" dirty="0"/>
          </a:p>
          <a:p>
            <a:r>
              <a:rPr lang="en-US" baseline="0" dirty="0"/>
              <a:t>And we will walk through each one separately.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3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blocks.</a:t>
            </a:r>
            <a:r>
              <a:rPr lang="en-US" baseline="0" dirty="0"/>
              <a:t> Road map from where you are to where you need to be.</a:t>
            </a:r>
          </a:p>
          <a:p>
            <a:endParaRPr lang="en-US" baseline="0" dirty="0"/>
          </a:p>
          <a:p>
            <a:r>
              <a:rPr lang="en-US" baseline="0" dirty="0"/>
              <a:t>And we will walk through each one separately.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5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different groups of people or organizations who</a:t>
            </a:r>
            <a:r>
              <a:rPr lang="en-US" baseline="0" dirty="0"/>
              <a:t> are looking to serve based on needs, behaviours, </a:t>
            </a:r>
            <a:r>
              <a:rPr lang="en-US" baseline="0" dirty="0" err="1"/>
              <a:t>etc</a:t>
            </a:r>
            <a:endParaRPr lang="en-US" dirty="0"/>
          </a:p>
          <a:p>
            <a:r>
              <a:rPr lang="en-US" b="1" dirty="0"/>
              <a:t>Who are you creating value for?</a:t>
            </a:r>
          </a:p>
          <a:p>
            <a:r>
              <a:rPr lang="en-US" b="1" dirty="0"/>
              <a:t>Who are your most important customers?</a:t>
            </a:r>
          </a:p>
          <a:p>
            <a:r>
              <a:rPr lang="en-US" b="1" dirty="0"/>
              <a:t>Examples:</a:t>
            </a:r>
            <a:r>
              <a:rPr lang="en-US" b="1" baseline="0" dirty="0"/>
              <a:t> Mass Market – Focus on everyone, Niche Market – cater to specific customers,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6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6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completed BMC</a:t>
            </a:r>
            <a:r>
              <a:rPr lang="en-US" baseline="0" dirty="0"/>
              <a:t> for Kelly’s Lemonade.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94AB1-EDF4-4DF7-B20B-25C333F4EA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9CCB-C8C1-4812-922F-1E570D9B54F8}" type="datetime1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8F5-2B1C-43AA-A4B4-8BB5F750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1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B7CF-A866-46E1-9933-FEE02CB0E150}" type="datetime1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8F5-2B1C-43AA-A4B4-8BB5F750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8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2587-D618-4253-9F32-A5C7B0DE68B3}" type="datetime1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8F5-2B1C-43AA-A4B4-8BB5F750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6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BDC1-AE10-4C6C-AFB2-5C2DFA54A61A}" type="datetime1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8F5-2B1C-43AA-A4B4-8BB5F750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6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45E6-16A5-43B5-9258-D81064F6416E}" type="datetime1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8F5-2B1C-43AA-A4B4-8BB5F750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5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2749-27DF-445D-805F-E5B917C9A58A}" type="datetime1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8F5-2B1C-43AA-A4B4-8BB5F750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8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BB77-5C91-4260-BAF5-FB485655F6C4}" type="datetime1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8F5-2B1C-43AA-A4B4-8BB5F750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1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D0B9-B410-4A8D-88C4-FF9487B636D3}" type="datetime1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8F5-2B1C-43AA-A4B4-8BB5F750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E48B-A616-4C9D-893A-835A8576D42C}" type="datetime1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8F5-2B1C-43AA-A4B4-8BB5F750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5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57A8-970A-4CBB-B693-7AC066E6F5EE}" type="datetime1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8F5-2B1C-43AA-A4B4-8BB5F750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4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C10D-A9D7-4893-B383-A6374D06A182}" type="datetime1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A08F5-2B1C-43AA-A4B4-8BB5F750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0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BE397-DAF1-4273-BF7C-F6133D7C57CE}" type="datetime1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08F5-2B1C-43AA-A4B4-8BB5F750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289" y="1207313"/>
            <a:ext cx="7198242" cy="5010835"/>
          </a:xfrm>
        </p:spPr>
        <p:txBody>
          <a:bodyPr>
            <a:normAutofit/>
          </a:bodyPr>
          <a:lstStyle/>
          <a:p>
            <a:pPr marL="12700" marR="5080" indent="0" algn="ctr">
              <a:buNone/>
            </a:pPr>
            <a:r>
              <a:rPr lang="en-US" sz="7200" b="1" spc="-5" dirty="0">
                <a:solidFill>
                  <a:schemeClr val="accent1">
                    <a:lumMod val="50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Business Model Canvas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23" y="4686282"/>
            <a:ext cx="4295561" cy="9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9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6E39B24-FBE6-4133-8C52-2953E2D88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69" y="500911"/>
            <a:ext cx="7415931" cy="53943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779" r="3570"/>
          <a:stretch/>
        </p:blipFill>
        <p:spPr>
          <a:xfrm>
            <a:off x="3782843" y="619330"/>
            <a:ext cx="8221766" cy="450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6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r>
              <a:rPr lang="en-US" sz="4000" b="1" spc="-5" dirty="0">
                <a:solidFill>
                  <a:srgbClr val="804C3B"/>
                </a:solidFill>
              </a:rPr>
              <a:t>Value Proposition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49486" y="1722664"/>
            <a:ext cx="74784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bundle of products and services that create value for a specific customer segment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reason customers go to you over another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solves a customer problem or satisfies a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Sometimes its innovative and other times it simply has an added benefit or features, attributes, newness, performance, customizes, price, convinces,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6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828" y="793934"/>
            <a:ext cx="7168472" cy="5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3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6E39B24-FBE6-4133-8C52-2953E2D88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69" y="500911"/>
            <a:ext cx="7415931" cy="53943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6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5431"/>
          <a:stretch/>
        </p:blipFill>
        <p:spPr>
          <a:xfrm>
            <a:off x="4397829" y="696684"/>
            <a:ext cx="8009298" cy="428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5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r>
              <a:rPr lang="en-US" sz="4000" b="1" spc="-5" dirty="0">
                <a:solidFill>
                  <a:srgbClr val="804C3B"/>
                </a:solidFill>
              </a:rPr>
              <a:t>Channels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7262" y="1381025"/>
            <a:ext cx="60579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a company communicates with and reaches its customer segments to deliver the value proposition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company interface with customers, customer touch points, which play an important role in the customer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Direct – online, owned retail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Indirect – partner retail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4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828" y="793934"/>
            <a:ext cx="7168472" cy="5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44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6E39B24-FBE6-4133-8C52-2953E2D88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69" y="500911"/>
            <a:ext cx="7415931" cy="53943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47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14" r="2393"/>
          <a:stretch/>
        </p:blipFill>
        <p:spPr>
          <a:xfrm>
            <a:off x="3869870" y="532835"/>
            <a:ext cx="8062259" cy="438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2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869" y="1055039"/>
            <a:ext cx="7534662" cy="5010835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r>
              <a:rPr lang="en-US" sz="4000" b="1" spc="-5" dirty="0">
                <a:solidFill>
                  <a:srgbClr val="804C3B"/>
                </a:solidFill>
              </a:rPr>
              <a:t>What is a Business Model Canvas?</a:t>
            </a:r>
          </a:p>
          <a:p>
            <a:pPr marL="12700" marR="5080" indent="0">
              <a:buNone/>
            </a:pPr>
            <a:endParaRPr lang="en-US" b="1" spc="-5" dirty="0">
              <a:solidFill>
                <a:srgbClr val="804C3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3600" dirty="0"/>
              <a:t>One page summary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3600" dirty="0"/>
              <a:t>9 building blocks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3600" dirty="0"/>
              <a:t>High level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3600" dirty="0"/>
              <a:t>Capture and create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4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r>
              <a:rPr lang="en-US" sz="4000" b="1" spc="-5" dirty="0">
                <a:solidFill>
                  <a:srgbClr val="804C3B"/>
                </a:solidFill>
              </a:rPr>
              <a:t>Customer Relationships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46228" y="1254579"/>
            <a:ext cx="62375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types of relationships  a company establishes with a specific customer segment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range from personal to automated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type of relationship do your customers expect?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Personal assistance, self-serve, automated,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is driving it- customer acquisition, customer retention, boosting sales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62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828" y="793934"/>
            <a:ext cx="7168472" cy="5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42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6E39B24-FBE6-4133-8C52-2953E2D88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69" y="500911"/>
            <a:ext cx="7415931" cy="53943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04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609" r="6081"/>
          <a:stretch/>
        </p:blipFill>
        <p:spPr>
          <a:xfrm>
            <a:off x="3937869" y="427631"/>
            <a:ext cx="8152938" cy="45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39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r>
              <a:rPr lang="en-US" sz="4000" b="1" spc="-5" dirty="0">
                <a:solidFill>
                  <a:srgbClr val="804C3B"/>
                </a:solidFill>
              </a:rPr>
              <a:t>Revenue Streams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6057" y="1188839"/>
            <a:ext cx="644162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cash a company generates from each customer segment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is the customer truly willing to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there one or more revenue streams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Several ways to generate your revenue- determine which is best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Usage fee, subscription model, renting, licensing,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COVID has changed revenue streams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60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828" y="793934"/>
            <a:ext cx="7168472" cy="5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78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6E39B24-FBE6-4133-8C52-2953E2D88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69" y="500911"/>
            <a:ext cx="7415931" cy="53943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61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899" r="5263"/>
          <a:stretch/>
        </p:blipFill>
        <p:spPr>
          <a:xfrm>
            <a:off x="3815444" y="174502"/>
            <a:ext cx="7838718" cy="45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60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r>
              <a:rPr lang="en-US" sz="4000" b="1" spc="-5" dirty="0">
                <a:solidFill>
                  <a:srgbClr val="804C3B"/>
                </a:solidFill>
              </a:rPr>
              <a:t>Key Resources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65864" y="1529585"/>
            <a:ext cx="656577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most important assets requires to make your business model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Key resources can be physical, financial, intellectual, or human, and they can be owned, leased, or acquired from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resources does your value proposition, distribution channels, customer relationships, revenue streams,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49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828" y="793934"/>
            <a:ext cx="7168472" cy="5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1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869" y="1055039"/>
            <a:ext cx="7534662" cy="5010835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r>
              <a:rPr lang="en-US" sz="4000" b="1" spc="-5" dirty="0">
                <a:solidFill>
                  <a:srgbClr val="804C3B"/>
                </a:solidFill>
              </a:rPr>
              <a:t>BMC vs. Traditional Business Plan</a:t>
            </a:r>
          </a:p>
          <a:p>
            <a:pPr marL="12700" marR="5080" indent="0">
              <a:buNone/>
            </a:pPr>
            <a:endParaRPr lang="en-US" b="1" spc="-5" dirty="0">
              <a:solidFill>
                <a:srgbClr val="804C3B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3600" dirty="0"/>
              <a:t>Long and time consuming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3600" dirty="0"/>
              <a:t>BMC first, then Business Plan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3600" dirty="0"/>
              <a:t>Doesn’t replace each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42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6E39B24-FBE6-4133-8C52-2953E2D88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69" y="500911"/>
            <a:ext cx="7415931" cy="53943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29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4846" t="3837" r="4273"/>
          <a:stretch/>
        </p:blipFill>
        <p:spPr>
          <a:xfrm>
            <a:off x="3978729" y="473529"/>
            <a:ext cx="8031255" cy="469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4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r>
              <a:rPr lang="en-US" sz="4000" b="1" spc="-5" dirty="0">
                <a:solidFill>
                  <a:srgbClr val="804C3B"/>
                </a:solidFill>
              </a:rPr>
              <a:t>Key Activities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6337" y="1321895"/>
            <a:ext cx="572900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most important things a company must do to make its business model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must you do to operate successfully and reach key markets, maintain customers, earn revenue,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Which activities does each of the areas need?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Updating software, training, marketing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7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828" y="793934"/>
            <a:ext cx="7168472" cy="5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59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6E39B24-FBE6-4133-8C52-2953E2D88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69" y="500911"/>
            <a:ext cx="7415931" cy="53943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98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35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267" t="4249" r="5536"/>
          <a:stretch/>
        </p:blipFill>
        <p:spPr>
          <a:xfrm>
            <a:off x="3879151" y="214342"/>
            <a:ext cx="8234901" cy="453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98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r>
              <a:rPr lang="en-US" sz="4000" b="1" spc="-5" dirty="0">
                <a:solidFill>
                  <a:srgbClr val="804C3B"/>
                </a:solidFill>
              </a:rPr>
              <a:t>Key Partners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3195" y="1250725"/>
            <a:ext cx="572900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network of suppliers and partners that make the business model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Partnerships are becoming a cornerstone of many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Help to optimize the business model, reduce risk, acquire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Restaurant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sysco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6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37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828" y="793934"/>
            <a:ext cx="7168472" cy="5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11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6E39B24-FBE6-4133-8C52-2953E2D88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69" y="500911"/>
            <a:ext cx="7415931" cy="53943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38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69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39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4804" r="5929"/>
          <a:stretch/>
        </p:blipFill>
        <p:spPr>
          <a:xfrm>
            <a:off x="3842658" y="158936"/>
            <a:ext cx="7924800" cy="457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4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6" y="669472"/>
            <a:ext cx="7474347" cy="55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46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r>
              <a:rPr lang="en-US" sz="4000" b="1" spc="-5" dirty="0">
                <a:solidFill>
                  <a:srgbClr val="804C3B"/>
                </a:solidFill>
              </a:rPr>
              <a:t>Cost Structure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40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03420" y="1409941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Most important costs incurred while operating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Creating and delivering value, maintaining Customer Relationships, and generating revenue all incur costs.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Cost-driven vs. Value-driven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Some business models, though, are more cost-driven than others. So-called “no frills” airlines, for instance, have built business models entirely around low-Cost Structures.</a:t>
            </a:r>
          </a:p>
        </p:txBody>
      </p:sp>
    </p:spTree>
    <p:extLst>
      <p:ext uri="{BB962C8B-B14F-4D97-AF65-F5344CB8AC3E}">
        <p14:creationId xmlns:p14="http://schemas.microsoft.com/office/powerpoint/2010/main" val="2641168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41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828" y="793934"/>
            <a:ext cx="7168472" cy="5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26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6E39B24-FBE6-4133-8C52-2953E2D88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69" y="500911"/>
            <a:ext cx="7415931" cy="53943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42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8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r>
              <a:rPr lang="en-US" sz="4000" b="1" spc="-5" dirty="0">
                <a:solidFill>
                  <a:srgbClr val="804C3B"/>
                </a:solidFill>
              </a:rPr>
              <a:t>Business Model Canvas: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5" name="Picture 2" descr="Image result for business model canvas front stage vs back st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12" y="1260437"/>
            <a:ext cx="7093772" cy="47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92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r>
              <a:rPr lang="en-US" sz="4000" b="1" spc="-5" dirty="0">
                <a:solidFill>
                  <a:srgbClr val="804C3B"/>
                </a:solidFill>
              </a:rPr>
              <a:t>Business Model Canvas: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1" name="Picture 2" descr="Image result for business model canv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78" y="1586473"/>
            <a:ext cx="6920991" cy="43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3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788" r="1719"/>
          <a:stretch/>
        </p:blipFill>
        <p:spPr>
          <a:xfrm>
            <a:off x="3891644" y="728630"/>
            <a:ext cx="8230433" cy="449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8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12700" marR="5080" indent="0">
              <a:buNone/>
            </a:pPr>
            <a:r>
              <a:rPr lang="en-US" sz="4000" b="1" spc="-5" dirty="0">
                <a:solidFill>
                  <a:srgbClr val="804C3B"/>
                </a:solidFill>
              </a:rPr>
              <a:t>Customer Segments: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9017" y="1265464"/>
            <a:ext cx="74784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different groups of people or organizations an enterprise aims to reach and 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Group them into distinct segments with common needs behaviors, or other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Know which segments to focus on and which to ignore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Who are you creating value for?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4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752" y="532835"/>
            <a:ext cx="7161017" cy="848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DBC1D0-8F98-4DAF-B2F9-B7B2BA8CD21E}" type="slidenum">
              <a:rPr lang="en-US" altLang="en-US" sz="1400">
                <a:solidFill>
                  <a:srgbClr val="804C3B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altLang="en-US" dirty="0">
              <a:solidFill>
                <a:srgbClr val="804C3B">
                  <a:alpha val="80000"/>
                </a:srgb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6C58FA-60C7-4B57-9991-D733BF0D1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83" y="6385266"/>
            <a:ext cx="1332958" cy="29926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828" y="793934"/>
            <a:ext cx="7168472" cy="5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8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d802c6-e0f7-4e6c-99e5-23069ab3ac9b">
      <Terms xmlns="http://schemas.microsoft.com/office/infopath/2007/PartnerControls"/>
    </lcf76f155ced4ddcb4097134ff3c332f>
    <TaxCatchAll xmlns="fb537f33-1e1c-4f33-ab4c-9f19adb817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4BB645EB2E34A9CBC73F288846052" ma:contentTypeVersion="17" ma:contentTypeDescription="Create a new document." ma:contentTypeScope="" ma:versionID="1ef94c34694d77a3f5fb99bd13e14ea1">
  <xsd:schema xmlns:xsd="http://www.w3.org/2001/XMLSchema" xmlns:xs="http://www.w3.org/2001/XMLSchema" xmlns:p="http://schemas.microsoft.com/office/2006/metadata/properties" xmlns:ns2="f9d802c6-e0f7-4e6c-99e5-23069ab3ac9b" xmlns:ns3="fb537f33-1e1c-4f33-ab4c-9f19adb817bc" targetNamespace="http://schemas.microsoft.com/office/2006/metadata/properties" ma:root="true" ma:fieldsID="e18c049897cdac325df4766b4244cd64" ns2:_="" ns3:_="">
    <xsd:import namespace="f9d802c6-e0f7-4e6c-99e5-23069ab3ac9b"/>
    <xsd:import namespace="fb537f33-1e1c-4f33-ab4c-9f19adb817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802c6-e0f7-4e6c-99e5-23069ab3ac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dbcc4f-3cb4-482a-9374-1a0fbec64c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37f33-1e1c-4f33-ab4c-9f19adb817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cdcce62-76ce-4733-a881-daf63e2eeda0}" ma:internalName="TaxCatchAll" ma:showField="CatchAllData" ma:web="fb537f33-1e1c-4f33-ab4c-9f19adb817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46D74F-5C96-4085-BF8F-1FCD6AB03FF7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b537f33-1e1c-4f33-ab4c-9f19adb817bc"/>
    <ds:schemaRef ds:uri="f9d802c6-e0f7-4e6c-99e5-23069ab3ac9b"/>
  </ds:schemaRefs>
</ds:datastoreItem>
</file>

<file path=customXml/itemProps2.xml><?xml version="1.0" encoding="utf-8"?>
<ds:datastoreItem xmlns:ds="http://schemas.openxmlformats.org/officeDocument/2006/customXml" ds:itemID="{102645DD-9FEB-40E9-9280-5DB7C66B82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912EF2-7B6B-4255-9735-8BB560339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802c6-e0f7-4e6c-99e5-23069ab3ac9b"/>
    <ds:schemaRef ds:uri="fb537f33-1e1c-4f33-ab4c-9f19adb81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3826</TotalTime>
  <Words>1287</Words>
  <Application>Microsoft Office PowerPoint</Application>
  <PresentationFormat>Widescreen</PresentationFormat>
  <Paragraphs>204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Kigelia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Postuma</dc:creator>
  <cp:lastModifiedBy>Bridget Postuma</cp:lastModifiedBy>
  <cp:revision>78</cp:revision>
  <dcterms:created xsi:type="dcterms:W3CDTF">2019-08-01T19:12:47Z</dcterms:created>
  <dcterms:modified xsi:type="dcterms:W3CDTF">2023-02-11T01:32:42Z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0x01010044D4BB645EB2E34A9CBC73F288846052</vt:lpwstr>
  </property>
  <property fmtid="{D5CDD505-2E9C-101B-9397-08002B2CF9AE}" pid="3" name="MediaServiceImageTags">
    <vt:lpwstr/>
  </property>
</Properties>
</file>